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3" r:id="rId6"/>
    <p:sldId id="268" r:id="rId7"/>
    <p:sldId id="261" r:id="rId8"/>
    <p:sldId id="262" r:id="rId9"/>
    <p:sldId id="274" r:id="rId10"/>
    <p:sldId id="263" r:id="rId11"/>
    <p:sldId id="275" r:id="rId12"/>
    <p:sldId id="264" r:id="rId13"/>
    <p:sldId id="266" r:id="rId14"/>
    <p:sldId id="267" r:id="rId15"/>
    <p:sldId id="272" r:id="rId16"/>
    <p:sldId id="271" r:id="rId1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C9AA2-AB61-44BE-A71E-EB2D289B23E9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286B7-41B3-486C-BA9F-D6BC90DC145E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60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86B7-41B3-486C-BA9F-D6BC90DC145E}" type="slidenum">
              <a:rPr lang="es-AR" smtClean="0"/>
              <a:pPr/>
              <a:t>8</a:t>
            </a:fld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86B7-41B3-486C-BA9F-D6BC90DC145E}" type="slidenum">
              <a:rPr lang="es-AR" smtClean="0"/>
              <a:pPr/>
              <a:t>9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357826"/>
            <a:ext cx="8568952" cy="1143000"/>
          </a:xfrm>
        </p:spPr>
        <p:txBody>
          <a:bodyPr/>
          <a:lstStyle/>
          <a:p>
            <a:r>
              <a:rPr lang="en-US" dirty="0" smtClean="0"/>
              <a:t>Carolina Pereira; </a:t>
            </a:r>
            <a:r>
              <a:rPr lang="en-US" dirty="0" err="1" smtClean="0"/>
              <a:t>Eliana</a:t>
            </a:r>
            <a:r>
              <a:rPr lang="en-US" dirty="0" smtClean="0"/>
              <a:t> </a:t>
            </a:r>
            <a:r>
              <a:rPr lang="en-US" dirty="0" err="1" smtClean="0"/>
              <a:t>López</a:t>
            </a:r>
            <a:r>
              <a:rPr lang="en-US" dirty="0" smtClean="0"/>
              <a:t>; Lidia E Valle; Daniel Navacchia</a:t>
            </a: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305800" cy="1766886"/>
          </a:xfrm>
        </p:spPr>
        <p:txBody>
          <a:bodyPr/>
          <a:lstStyle/>
          <a:p>
            <a:r>
              <a:rPr smtClean="0"/>
              <a:t>Hospital Materno Infantil Ramón Sardá  </a:t>
            </a:r>
            <a:endParaRPr lang="es-AR" dirty="0"/>
          </a:p>
        </p:txBody>
      </p:sp>
      <p:pic>
        <p:nvPicPr>
          <p:cNvPr id="1026" name="Picture 2" descr="C:\Users\Carolina\Downloads\maternidad-sarda-384x2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57400"/>
            <a:ext cx="6429420" cy="3246848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72" y="2428868"/>
            <a:ext cx="792961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Liquen Plano y Embarazo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Paciente</a:t>
            </a:r>
            <a:r>
              <a:rPr lang="en-US" dirty="0" smtClean="0"/>
              <a:t>, 33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Cursando</a:t>
            </a:r>
            <a:r>
              <a:rPr lang="en-US" dirty="0" smtClean="0"/>
              <a:t> </a:t>
            </a:r>
            <a:r>
              <a:rPr lang="en-US" dirty="0" err="1" smtClean="0"/>
              <a:t>embarazo</a:t>
            </a:r>
            <a:r>
              <a:rPr lang="en-US" dirty="0" smtClean="0"/>
              <a:t> de 12 </a:t>
            </a:r>
            <a:r>
              <a:rPr lang="en-US" dirty="0" err="1" smtClean="0"/>
              <a:t>semanas</a:t>
            </a:r>
            <a:endParaRPr lang="en-US" dirty="0" smtClean="0"/>
          </a:p>
          <a:p>
            <a:r>
              <a:rPr lang="en-US" dirty="0" smtClean="0"/>
              <a:t>2° </a:t>
            </a:r>
            <a:r>
              <a:rPr lang="en-US" dirty="0" err="1" smtClean="0"/>
              <a:t>gesta</a:t>
            </a:r>
            <a:r>
              <a:rPr lang="en-US" dirty="0" smtClean="0"/>
              <a:t>, 1 </a:t>
            </a:r>
            <a:r>
              <a:rPr lang="en-US" dirty="0" err="1" smtClean="0"/>
              <a:t>parto</a:t>
            </a:r>
            <a:r>
              <a:rPr lang="en-US" dirty="0" smtClean="0"/>
              <a:t> </a:t>
            </a:r>
            <a:r>
              <a:rPr lang="en-US" dirty="0" err="1" smtClean="0"/>
              <a:t>hace</a:t>
            </a:r>
            <a:r>
              <a:rPr lang="en-US" dirty="0" smtClean="0"/>
              <a:t> 15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Antecedentes</a:t>
            </a:r>
            <a:r>
              <a:rPr lang="en-US" dirty="0" smtClean="0"/>
              <a:t> </a:t>
            </a:r>
            <a:r>
              <a:rPr lang="en-US" dirty="0" err="1" smtClean="0"/>
              <a:t>personales</a:t>
            </a:r>
            <a:r>
              <a:rPr lang="en-US" dirty="0" smtClean="0"/>
              <a:t>: </a:t>
            </a:r>
            <a:r>
              <a:rPr lang="en-US" dirty="0" err="1" smtClean="0"/>
              <a:t>refiere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</a:t>
            </a:r>
            <a:r>
              <a:rPr lang="en-US" dirty="0" err="1" smtClean="0"/>
              <a:t>angustiada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haber</a:t>
            </a:r>
            <a:r>
              <a:rPr lang="en-US" dirty="0" smtClean="0"/>
              <a:t> </a:t>
            </a:r>
            <a:r>
              <a:rPr lang="en-US" dirty="0" err="1" smtClean="0"/>
              <a:t>sido</a:t>
            </a:r>
            <a:r>
              <a:rPr lang="en-US" dirty="0" smtClean="0"/>
              <a:t> </a:t>
            </a:r>
            <a:r>
              <a:rPr lang="en-US" dirty="0" err="1" smtClean="0"/>
              <a:t>abandonada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pareja</a:t>
            </a:r>
            <a:r>
              <a:rPr lang="en-US" dirty="0" smtClean="0"/>
              <a:t> y </a:t>
            </a:r>
            <a:r>
              <a:rPr lang="en-US" dirty="0" err="1" smtClean="0"/>
              <a:t>haber</a:t>
            </a:r>
            <a:r>
              <a:rPr lang="en-US" dirty="0" smtClean="0"/>
              <a:t> </a:t>
            </a:r>
            <a:r>
              <a:rPr lang="en-US" dirty="0" err="1" smtClean="0"/>
              <a:t>perdido</a:t>
            </a:r>
            <a:r>
              <a:rPr lang="en-US" dirty="0" smtClean="0"/>
              <a:t> el </a:t>
            </a:r>
            <a:r>
              <a:rPr lang="en-US" dirty="0" err="1" smtClean="0"/>
              <a:t>trabajo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Antecedentes</a:t>
            </a:r>
            <a:r>
              <a:rPr lang="en-US" dirty="0" smtClean="0"/>
              <a:t> </a:t>
            </a:r>
            <a:r>
              <a:rPr lang="en-US" dirty="0" err="1" smtClean="0"/>
              <a:t>Familiares</a:t>
            </a:r>
            <a:r>
              <a:rPr lang="en-US" dirty="0" smtClean="0"/>
              <a:t>: no </a:t>
            </a:r>
            <a:r>
              <a:rPr lang="en-US" dirty="0" err="1" smtClean="0"/>
              <a:t>refiere</a:t>
            </a:r>
            <a:r>
              <a:rPr lang="en-US" dirty="0" smtClean="0"/>
              <a:t> 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</a:t>
            </a:r>
            <a:r>
              <a:rPr err="1" smtClean="0"/>
              <a:t>aso</a:t>
            </a:r>
            <a:r>
              <a:rPr smtClean="0"/>
              <a:t> clínico</a:t>
            </a:r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5500694" y="285728"/>
            <a:ext cx="342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596" y="6357958"/>
            <a:ext cx="8358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14366" y="9994"/>
            <a:ext cx="8229600" cy="1219200"/>
          </a:xfrm>
        </p:spPr>
        <p:txBody>
          <a:bodyPr/>
          <a:lstStyle/>
          <a:p>
            <a:r>
              <a:rPr lang="es-AR" dirty="0" smtClean="0"/>
              <a:t>M</a:t>
            </a:r>
            <a:r>
              <a:rPr dirty="0" err="1" smtClean="0"/>
              <a:t>otivo</a:t>
            </a:r>
            <a:r>
              <a:rPr dirty="0" smtClean="0"/>
              <a:t> de </a:t>
            </a:r>
            <a:r>
              <a:rPr dirty="0" err="1" smtClean="0"/>
              <a:t>consulta</a:t>
            </a:r>
            <a:endParaRPr lang="es-AR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s-AR" dirty="0"/>
          </a:p>
        </p:txBody>
      </p:sp>
      <p:pic>
        <p:nvPicPr>
          <p:cNvPr id="9" name="8 Marcador de contenido" descr="IMG_500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9328"/>
          <a:stretch>
            <a:fillRect/>
          </a:stretch>
        </p:blipFill>
        <p:spPr>
          <a:xfrm>
            <a:off x="2945990" y="1340768"/>
            <a:ext cx="3109143" cy="4572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 Rectángulo"/>
          <p:cNvSpPr/>
          <p:nvPr/>
        </p:nvSpPr>
        <p:spPr>
          <a:xfrm>
            <a:off x="6732353" y="285728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6" name="5 Rectángulo"/>
          <p:cNvSpPr/>
          <p:nvPr/>
        </p:nvSpPr>
        <p:spPr>
          <a:xfrm>
            <a:off x="357158" y="6324228"/>
            <a:ext cx="8286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Motivo de consulta </a:t>
            </a:r>
            <a:endParaRPr lang="es-AR" dirty="0"/>
          </a:p>
        </p:txBody>
      </p:sp>
      <p:pic>
        <p:nvPicPr>
          <p:cNvPr id="5" name="4 Marcador de contenido" descr="IMG_48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2319" y="1524000"/>
            <a:ext cx="3429000" cy="4572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Marcador de contenido" descr="IMG_500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63319" y="1524000"/>
            <a:ext cx="3429000" cy="4572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6 Rectángulo"/>
          <p:cNvSpPr/>
          <p:nvPr/>
        </p:nvSpPr>
        <p:spPr>
          <a:xfrm>
            <a:off x="2786050" y="6286520"/>
            <a:ext cx="3014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sp>
        <p:nvSpPr>
          <p:cNvPr id="8" name="7 Rectángulo"/>
          <p:cNvSpPr/>
          <p:nvPr/>
        </p:nvSpPr>
        <p:spPr>
          <a:xfrm>
            <a:off x="6929454" y="357166"/>
            <a:ext cx="18721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 err="1" smtClean="0"/>
              <a:t>Liquen</a:t>
            </a:r>
            <a:r>
              <a:rPr lang="en-US" sz="1200" dirty="0" smtClean="0"/>
              <a:t> Plano y </a:t>
            </a:r>
            <a:r>
              <a:rPr lang="en-US" sz="1200" dirty="0" err="1" smtClean="0"/>
              <a:t>Embarazo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0034" y="2062957"/>
            <a:ext cx="8229600" cy="4572000"/>
          </a:xfrm>
        </p:spPr>
        <p:txBody>
          <a:bodyPr/>
          <a:lstStyle/>
          <a:p>
            <a:endParaRPr lang="es-AR" dirty="0" smtClean="0"/>
          </a:p>
          <a:p>
            <a:r>
              <a:rPr lang="es-AR" dirty="0" smtClean="0"/>
              <a:t>Prurigo vinculado al embarazo</a:t>
            </a:r>
          </a:p>
          <a:p>
            <a:r>
              <a:rPr lang="es-AR" dirty="0" smtClean="0"/>
              <a:t>Eccema prurigo</a:t>
            </a:r>
          </a:p>
          <a:p>
            <a:r>
              <a:rPr lang="es-AR" dirty="0" err="1" smtClean="0"/>
              <a:t>Toxicodermia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00034" y="692696"/>
            <a:ext cx="8229600" cy="1219200"/>
          </a:xfrm>
        </p:spPr>
        <p:txBody>
          <a:bodyPr/>
          <a:lstStyle/>
          <a:p>
            <a:r>
              <a:rPr lang="es-AR" dirty="0" smtClean="0">
                <a:solidFill>
                  <a:schemeClr val="tx1"/>
                </a:solidFill>
              </a:rPr>
              <a:t>D</a:t>
            </a:r>
            <a:r>
              <a:rPr dirty="0" err="1" smtClean="0">
                <a:solidFill>
                  <a:schemeClr val="tx1"/>
                </a:solidFill>
              </a:rPr>
              <a:t>iagnósticos</a:t>
            </a:r>
            <a:r>
              <a:rPr dirty="0" smtClean="0">
                <a:solidFill>
                  <a:schemeClr val="tx1"/>
                </a:solidFill>
              </a:rPr>
              <a:t> </a:t>
            </a:r>
            <a:r>
              <a:rPr dirty="0" err="1" smtClean="0">
                <a:solidFill>
                  <a:schemeClr val="tx1"/>
                </a:solidFill>
              </a:rPr>
              <a:t>Diferenciales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732355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5" name="4 Rectángulo"/>
          <p:cNvSpPr/>
          <p:nvPr/>
        </p:nvSpPr>
        <p:spPr>
          <a:xfrm>
            <a:off x="500034" y="6357958"/>
            <a:ext cx="842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19128"/>
          </a:xfrm>
        </p:spPr>
        <p:txBody>
          <a:bodyPr/>
          <a:lstStyle/>
          <a:p>
            <a:r>
              <a:rPr lang="en-US" dirty="0" err="1" smtClean="0"/>
              <a:t>Laboratorio</a:t>
            </a:r>
            <a:r>
              <a:rPr lang="en-US" dirty="0" smtClean="0"/>
              <a:t> s/p</a:t>
            </a:r>
          </a:p>
          <a:p>
            <a:r>
              <a:rPr lang="en-US" dirty="0" err="1" smtClean="0"/>
              <a:t>Biopsia</a:t>
            </a:r>
            <a:r>
              <a:rPr lang="en-US" dirty="0" smtClean="0"/>
              <a:t> </a:t>
            </a:r>
            <a:r>
              <a:rPr lang="en-US" dirty="0" err="1" smtClean="0"/>
              <a:t>cutánea</a:t>
            </a:r>
            <a:r>
              <a:rPr lang="en-US" dirty="0" smtClean="0"/>
              <a:t> </a:t>
            </a:r>
            <a:endParaRPr lang="es-AR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Estudios solicitados</a:t>
            </a:r>
            <a:endParaRPr lang="es-AR"/>
          </a:p>
        </p:txBody>
      </p:sp>
      <p:sp>
        <p:nvSpPr>
          <p:cNvPr id="4" name="3 Rectángulo"/>
          <p:cNvSpPr/>
          <p:nvPr/>
        </p:nvSpPr>
        <p:spPr>
          <a:xfrm>
            <a:off x="6732355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7" name="6 Rectángulo"/>
          <p:cNvSpPr/>
          <p:nvPr/>
        </p:nvSpPr>
        <p:spPr>
          <a:xfrm>
            <a:off x="428596" y="6357958"/>
            <a:ext cx="8286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800" dirty="0" err="1" smtClean="0">
                <a:solidFill>
                  <a:schemeClr val="bg1"/>
                </a:solidFill>
              </a:rPr>
              <a:t>Histopatología</a:t>
            </a:r>
            <a:r>
              <a:rPr sz="2800" dirty="0" smtClean="0">
                <a:solidFill>
                  <a:schemeClr val="bg1"/>
                </a:solidFill>
              </a:rPr>
              <a:t>: </a:t>
            </a:r>
            <a:r>
              <a:rPr lang="es-ES" sz="2800" dirty="0">
                <a:solidFill>
                  <a:schemeClr val="bg1"/>
                </a:solidFill>
                <a:effectLst/>
              </a:rPr>
              <a:t>64058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732353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8" name="7 Rectángulo"/>
          <p:cNvSpPr/>
          <p:nvPr/>
        </p:nvSpPr>
        <p:spPr>
          <a:xfrm>
            <a:off x="500034" y="6357958"/>
            <a:ext cx="83582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2" name="11 Marcador de contenido" descr="64058 HE 20x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0569" y="1628800"/>
            <a:ext cx="3761232" cy="2895600"/>
          </a:xfrm>
          <a:ln>
            <a:solidFill>
              <a:srgbClr val="FF0000"/>
            </a:solidFill>
          </a:ln>
        </p:spPr>
      </p:pic>
      <p:sp>
        <p:nvSpPr>
          <p:cNvPr id="2" name="1 Marcador de contenido"/>
          <p:cNvSpPr>
            <a:spLocks noGrp="1"/>
          </p:cNvSpPr>
          <p:nvPr>
            <p:ph sz="half" idx="2"/>
          </p:nvPr>
        </p:nvSpPr>
        <p:spPr>
          <a:xfrm>
            <a:off x="4643439" y="2852936"/>
            <a:ext cx="4059936" cy="276909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Foto 1. Hematoxilina-Eosina 20x. </a:t>
            </a:r>
            <a:endParaRPr lang="es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Se </a:t>
            </a:r>
            <a:r>
              <a:rPr lang="es-ES" sz="2400" dirty="0">
                <a:solidFill>
                  <a:schemeClr val="bg1"/>
                </a:solidFill>
              </a:rPr>
              <a:t>observa con bajo aumento, piel con </a:t>
            </a:r>
            <a:r>
              <a:rPr lang="es-ES" sz="2400" dirty="0" err="1">
                <a:solidFill>
                  <a:schemeClr val="bg1"/>
                </a:solidFill>
              </a:rPr>
              <a:t>borramiento</a:t>
            </a:r>
            <a:r>
              <a:rPr lang="es-ES" sz="2400" dirty="0">
                <a:solidFill>
                  <a:schemeClr val="bg1"/>
                </a:solidFill>
              </a:rPr>
              <a:t> de la unión </a:t>
            </a:r>
            <a:r>
              <a:rPr lang="es-ES" sz="2400" dirty="0" err="1">
                <a:solidFill>
                  <a:schemeClr val="bg1"/>
                </a:solidFill>
              </a:rPr>
              <a:t>dermo</a:t>
            </a:r>
            <a:r>
              <a:rPr lang="es-ES" sz="2400" dirty="0">
                <a:solidFill>
                  <a:schemeClr val="bg1"/>
                </a:solidFill>
              </a:rPr>
              <a:t> epidérmica por un agrupamiento de células </a:t>
            </a:r>
            <a:r>
              <a:rPr lang="es-ES" sz="2400" dirty="0" err="1">
                <a:solidFill>
                  <a:schemeClr val="bg1"/>
                </a:solidFill>
              </a:rPr>
              <a:t>basofílicas</a:t>
            </a:r>
            <a:r>
              <a:rPr lang="es-ES" sz="2400" dirty="0">
                <a:solidFill>
                  <a:schemeClr val="bg1"/>
                </a:solidFill>
              </a:rPr>
              <a:t>. </a:t>
            </a:r>
            <a:endParaRPr lang="es-AR" sz="2400" dirty="0">
              <a:solidFill>
                <a:schemeClr val="bg1"/>
              </a:solidFill>
            </a:endParaRP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800" dirty="0" err="1" smtClean="0">
                <a:solidFill>
                  <a:schemeClr val="bg1"/>
                </a:solidFill>
              </a:rPr>
              <a:t>Histopatología</a:t>
            </a:r>
            <a:r>
              <a:rPr sz="2800" dirty="0" smtClean="0">
                <a:solidFill>
                  <a:schemeClr val="bg1"/>
                </a:solidFill>
              </a:rPr>
              <a:t>:  </a:t>
            </a:r>
            <a:r>
              <a:rPr lang="es-ES" sz="2800" dirty="0">
                <a:solidFill>
                  <a:schemeClr val="bg1"/>
                </a:solidFill>
                <a:effectLst/>
              </a:rPr>
              <a:t>64058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732353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8" name="7 Rectángulo"/>
          <p:cNvSpPr/>
          <p:nvPr/>
        </p:nvSpPr>
        <p:spPr>
          <a:xfrm>
            <a:off x="500034" y="6357958"/>
            <a:ext cx="83582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5" name="14 Marcador de contenido" descr="64058 HE 100x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31168" y="1628800"/>
            <a:ext cx="4059238" cy="3044429"/>
          </a:xfrm>
          <a:ln>
            <a:solidFill>
              <a:srgbClr val="FF0000"/>
            </a:solidFill>
          </a:ln>
        </p:spPr>
      </p:pic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500034" y="1988840"/>
            <a:ext cx="4121600" cy="3993232"/>
          </a:xfrm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s-ES" dirty="0">
                <a:solidFill>
                  <a:schemeClr val="bg1"/>
                </a:solidFill>
              </a:rPr>
              <a:t>Foto 2. Hematoxilina-Eosina 100x. </a:t>
            </a:r>
            <a:endParaRPr lang="es-E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Se </a:t>
            </a:r>
            <a:r>
              <a:rPr lang="es-ES" dirty="0">
                <a:solidFill>
                  <a:schemeClr val="bg1"/>
                </a:solidFill>
              </a:rPr>
              <a:t>observa con mediano aumento, piel con capa córnea </a:t>
            </a:r>
            <a:r>
              <a:rPr lang="es-ES" dirty="0" err="1">
                <a:solidFill>
                  <a:schemeClr val="bg1"/>
                </a:solidFill>
              </a:rPr>
              <a:t>ortoqueratósica</a:t>
            </a:r>
            <a:r>
              <a:rPr lang="es-ES" dirty="0">
                <a:solidFill>
                  <a:schemeClr val="bg1"/>
                </a:solidFill>
              </a:rPr>
              <a:t>. </a:t>
            </a:r>
            <a:endParaRPr lang="es-E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Epidermis </a:t>
            </a:r>
            <a:r>
              <a:rPr lang="es-ES" dirty="0">
                <a:solidFill>
                  <a:schemeClr val="bg1"/>
                </a:solidFill>
              </a:rPr>
              <a:t>con acantosis irregular; </a:t>
            </a:r>
            <a:r>
              <a:rPr lang="es-ES" dirty="0" err="1">
                <a:solidFill>
                  <a:schemeClr val="bg1"/>
                </a:solidFill>
              </a:rPr>
              <a:t>hipergranulosis</a:t>
            </a:r>
            <a:r>
              <a:rPr lang="es-ES" dirty="0">
                <a:solidFill>
                  <a:schemeClr val="bg1"/>
                </a:solidFill>
              </a:rPr>
              <a:t> en cuña, </a:t>
            </a:r>
            <a:r>
              <a:rPr lang="es-ES" dirty="0" err="1">
                <a:solidFill>
                  <a:schemeClr val="bg1"/>
                </a:solidFill>
              </a:rPr>
              <a:t>queratinocitos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apoptóticos</a:t>
            </a:r>
            <a:r>
              <a:rPr lang="es-ES" dirty="0">
                <a:solidFill>
                  <a:schemeClr val="bg1"/>
                </a:solidFill>
              </a:rPr>
              <a:t>, focos de </a:t>
            </a:r>
            <a:r>
              <a:rPr lang="es-ES" dirty="0" err="1">
                <a:solidFill>
                  <a:schemeClr val="bg1"/>
                </a:solidFill>
              </a:rPr>
              <a:t>exocitosis</a:t>
            </a:r>
            <a:r>
              <a:rPr lang="es-ES" dirty="0">
                <a:solidFill>
                  <a:schemeClr val="bg1"/>
                </a:solidFill>
              </a:rPr>
              <a:t> mononuclear y </a:t>
            </a:r>
            <a:r>
              <a:rPr lang="es-ES" dirty="0" err="1">
                <a:solidFill>
                  <a:schemeClr val="bg1"/>
                </a:solidFill>
              </a:rPr>
              <a:t>vacuolización</a:t>
            </a:r>
            <a:r>
              <a:rPr lang="es-ES" dirty="0">
                <a:solidFill>
                  <a:schemeClr val="bg1"/>
                </a:solidFill>
              </a:rPr>
              <a:t> de células de la capa basal. </a:t>
            </a:r>
            <a:endParaRPr lang="es-E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En </a:t>
            </a:r>
            <a:r>
              <a:rPr lang="es-ES" dirty="0">
                <a:solidFill>
                  <a:schemeClr val="bg1"/>
                </a:solidFill>
              </a:rPr>
              <a:t>la dermis superficial hay un denso infiltrado mononuclear, en banda, que contacta con las células de la capa basal epidérmica.</a:t>
            </a:r>
            <a:endParaRPr lang="es-AR" dirty="0">
              <a:solidFill>
                <a:schemeClr val="bg1"/>
              </a:solidFill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959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H</a:t>
            </a:r>
            <a:r>
              <a:rPr dirty="0" err="1" smtClean="0"/>
              <a:t>istopatología</a:t>
            </a:r>
            <a:r>
              <a:rPr dirty="0" smtClean="0"/>
              <a:t>:  </a:t>
            </a:r>
            <a:r>
              <a:rPr lang="es-ES" dirty="0">
                <a:effectLst/>
              </a:rPr>
              <a:t>64058 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6732357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6" name="5 Rectángulo"/>
          <p:cNvSpPr/>
          <p:nvPr/>
        </p:nvSpPr>
        <p:spPr>
          <a:xfrm>
            <a:off x="357158" y="6357958"/>
            <a:ext cx="8572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2" name="11 Marcador de contenido" descr="64058 HE 200x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5969" y="1700808"/>
            <a:ext cx="4059238" cy="3044429"/>
          </a:xfrm>
          <a:ln>
            <a:solidFill>
              <a:srgbClr val="FF0000"/>
            </a:solidFill>
          </a:ln>
        </p:spPr>
      </p:pic>
      <p:sp>
        <p:nvSpPr>
          <p:cNvPr id="2" name="1 Marcador de contenido"/>
          <p:cNvSpPr>
            <a:spLocks noGrp="1"/>
          </p:cNvSpPr>
          <p:nvPr>
            <p:ph sz="half" idx="2"/>
          </p:nvPr>
        </p:nvSpPr>
        <p:spPr>
          <a:xfrm>
            <a:off x="4814302" y="2492896"/>
            <a:ext cx="4059936" cy="3345160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dirty="0">
                <a:solidFill>
                  <a:schemeClr val="bg1"/>
                </a:solidFill>
              </a:rPr>
              <a:t>Foto 3. Hematoxilina-Eosina 200x. </a:t>
            </a:r>
            <a:endParaRPr lang="es-ES" dirty="0" smtClean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Se </a:t>
            </a:r>
            <a:r>
              <a:rPr lang="es-ES" dirty="0">
                <a:solidFill>
                  <a:schemeClr val="bg1"/>
                </a:solidFill>
              </a:rPr>
              <a:t>observa con mediano aumento, piel con las características descriptas en la foto dos y caída de pigmento </a:t>
            </a:r>
            <a:r>
              <a:rPr lang="es-ES" dirty="0" err="1">
                <a:solidFill>
                  <a:schemeClr val="bg1"/>
                </a:solidFill>
              </a:rPr>
              <a:t>melánico</a:t>
            </a:r>
            <a:r>
              <a:rPr lang="es-ES" dirty="0">
                <a:solidFill>
                  <a:schemeClr val="bg1"/>
                </a:solidFill>
              </a:rPr>
              <a:t> en la dermis superficial.</a:t>
            </a:r>
            <a:endParaRPr lang="es-A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800" dirty="0" smtClean="0">
                <a:solidFill>
                  <a:schemeClr val="bg1"/>
                </a:solidFill>
              </a:rPr>
              <a:t>H</a:t>
            </a:r>
            <a:r>
              <a:rPr sz="2800" dirty="0" err="1" smtClean="0">
                <a:solidFill>
                  <a:schemeClr val="bg1"/>
                </a:solidFill>
              </a:rPr>
              <a:t>istopatología</a:t>
            </a:r>
            <a:r>
              <a:rPr sz="2800" dirty="0" smtClean="0">
                <a:solidFill>
                  <a:schemeClr val="bg1"/>
                </a:solidFill>
              </a:rPr>
              <a:t>:  </a:t>
            </a:r>
            <a:r>
              <a:rPr lang="es-ES" sz="2800" dirty="0">
                <a:solidFill>
                  <a:schemeClr val="bg1"/>
                </a:solidFill>
                <a:effectLst/>
              </a:rPr>
              <a:t>64058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732357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6" name="5 Rectángulo"/>
          <p:cNvSpPr/>
          <p:nvPr/>
        </p:nvSpPr>
        <p:spPr>
          <a:xfrm>
            <a:off x="357158" y="6357958"/>
            <a:ext cx="8572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3" name="12 Marcador de contenido" descr="64058 HE 400x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2738" y="2708920"/>
            <a:ext cx="4059238" cy="3044429"/>
          </a:xfrm>
          <a:ln>
            <a:solidFill>
              <a:srgbClr val="FF0000"/>
            </a:solidFill>
          </a:ln>
        </p:spPr>
      </p:pic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391885" y="1844824"/>
            <a:ext cx="4059936" cy="2808312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Foto 4. Hematoxilina-Eosina 400x. </a:t>
            </a:r>
            <a:endParaRPr lang="es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Se </a:t>
            </a:r>
            <a:r>
              <a:rPr lang="es-ES" sz="2400" dirty="0">
                <a:solidFill>
                  <a:schemeClr val="bg1"/>
                </a:solidFill>
              </a:rPr>
              <a:t>observa con alto aumento, piel con las características descriptas en la foto tres y presencia de </a:t>
            </a:r>
            <a:r>
              <a:rPr lang="es-ES" sz="2400" dirty="0" err="1">
                <a:solidFill>
                  <a:schemeClr val="bg1"/>
                </a:solidFill>
              </a:rPr>
              <a:t>queratinocitos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apoptóticos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  <a:endParaRPr lang="es-AR" sz="2400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 </a:t>
            </a:r>
            <a:endParaRPr 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82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Diagnóstico</a:t>
            </a:r>
            <a:endParaRPr lang="es-AR" dirty="0"/>
          </a:p>
        </p:txBody>
      </p:sp>
      <p:sp>
        <p:nvSpPr>
          <p:cNvPr id="12" name="11 Más"/>
          <p:cNvSpPr/>
          <p:nvPr/>
        </p:nvSpPr>
        <p:spPr>
          <a:xfrm>
            <a:off x="4000496" y="2428868"/>
            <a:ext cx="785818" cy="785818"/>
          </a:xfrm>
          <a:prstGeom prst="mathPlus">
            <a:avLst>
              <a:gd name="adj1" fmla="val 235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CuadroTexto"/>
          <p:cNvSpPr txBox="1"/>
          <p:nvPr/>
        </p:nvSpPr>
        <p:spPr>
          <a:xfrm>
            <a:off x="1214414" y="421481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Clínica</a:t>
            </a:r>
            <a:endParaRPr lang="es-AR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929322" y="421481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Histopatología</a:t>
            </a:r>
            <a:endParaRPr lang="es-AR" dirty="0"/>
          </a:p>
        </p:txBody>
      </p:sp>
      <p:sp>
        <p:nvSpPr>
          <p:cNvPr id="15" name="14 Rectángulo"/>
          <p:cNvSpPr/>
          <p:nvPr/>
        </p:nvSpPr>
        <p:spPr>
          <a:xfrm>
            <a:off x="251520" y="5214950"/>
            <a:ext cx="86067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Liquen Plano en paciente embarazada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803792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16" name="15 Rectángulo"/>
          <p:cNvSpPr/>
          <p:nvPr/>
        </p:nvSpPr>
        <p:spPr>
          <a:xfrm>
            <a:off x="357158" y="6357958"/>
            <a:ext cx="8501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22" name="21 Marcador de contenido" descr="LP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643050"/>
            <a:ext cx="1799417" cy="2399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22 Marcador de contenido" descr="64058 HE 400x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00694" y="1928802"/>
            <a:ext cx="2690831" cy="2018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Por vía sistémica: </a:t>
            </a:r>
            <a:r>
              <a:rPr lang="es-AR" dirty="0" err="1" smtClean="0"/>
              <a:t>clorfeniramina</a:t>
            </a:r>
            <a:r>
              <a:rPr lang="es-AR" dirty="0" smtClean="0"/>
              <a:t> 8 mg c/8 hs.</a:t>
            </a:r>
          </a:p>
          <a:p>
            <a:r>
              <a:rPr lang="es-AR" dirty="0" smtClean="0"/>
              <a:t>Por vía local: hidrocortisona 1% en crema, 2 veces por día; baños con avena y emolientes.</a:t>
            </a:r>
          </a:p>
          <a:p>
            <a:r>
              <a:rPr lang="es-AR" dirty="0" smtClean="0"/>
              <a:t> Interconsulta con psicopatología.</a:t>
            </a:r>
            <a:endParaRPr lang="es-AR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mtClean="0"/>
              <a:t>C</a:t>
            </a:r>
            <a:r>
              <a:rPr smtClean="0"/>
              <a:t>onducta </a:t>
            </a:r>
            <a:endParaRPr lang="es-AR"/>
          </a:p>
        </p:txBody>
      </p:sp>
      <p:sp>
        <p:nvSpPr>
          <p:cNvPr id="4" name="3 Rectángulo"/>
          <p:cNvSpPr/>
          <p:nvPr/>
        </p:nvSpPr>
        <p:spPr>
          <a:xfrm>
            <a:off x="6803791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7" name="6 Rectángulo"/>
          <p:cNvSpPr/>
          <p:nvPr/>
        </p:nvSpPr>
        <p:spPr>
          <a:xfrm>
            <a:off x="285720" y="6357958"/>
            <a:ext cx="86439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5521" y="1484784"/>
            <a:ext cx="8472518" cy="4248472"/>
          </a:xfrm>
        </p:spPr>
        <p:txBody>
          <a:bodyPr>
            <a:normAutofit/>
          </a:bodyPr>
          <a:lstStyle/>
          <a:p>
            <a:r>
              <a:rPr lang="es-AR" dirty="0" smtClean="0"/>
              <a:t>La asociación de liquen plano y embarazo es de muy escasa frecuencia. </a:t>
            </a:r>
          </a:p>
          <a:p>
            <a:r>
              <a:rPr lang="es-AR" dirty="0" smtClean="0"/>
              <a:t>La paciente estaba transitando un importante episodio de estrés emocional.</a:t>
            </a:r>
          </a:p>
          <a:p>
            <a:r>
              <a:rPr lang="es-AR" dirty="0" smtClean="0"/>
              <a:t>Consideramos que se debe pensar en el diagnóstico de liquen plano en una embarazada, cuando las pacientes presentan lesiones papulosas características y se les suman problemas emocionales a los ya habituales del propio embarazo.</a:t>
            </a:r>
          </a:p>
          <a:p>
            <a:pPr>
              <a:buNone/>
            </a:pPr>
            <a:endParaRPr lang="es-AR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smtClean="0"/>
              <a:t>Interés</a:t>
            </a:r>
            <a:r>
              <a:rPr dirty="0" smtClean="0"/>
              <a:t> del </a:t>
            </a:r>
            <a:r>
              <a:rPr dirty="0" err="1" smtClean="0"/>
              <a:t>caso</a:t>
            </a:r>
            <a:r>
              <a:rPr dirty="0" smtClean="0"/>
              <a:t> 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6771871" y="214290"/>
            <a:ext cx="2156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 smtClean="0"/>
              <a:t>Liquen</a:t>
            </a:r>
            <a:r>
              <a:rPr lang="en-US" sz="1400" dirty="0" smtClean="0"/>
              <a:t> Plano y </a:t>
            </a:r>
            <a:r>
              <a:rPr lang="en-US" sz="1400" dirty="0" err="1" smtClean="0"/>
              <a:t>Embarazo</a:t>
            </a:r>
            <a:endParaRPr lang="es-AR" sz="1400" dirty="0"/>
          </a:p>
        </p:txBody>
      </p:sp>
      <p:sp>
        <p:nvSpPr>
          <p:cNvPr id="5" name="4 Rectángulo"/>
          <p:cNvSpPr/>
          <p:nvPr/>
        </p:nvSpPr>
        <p:spPr>
          <a:xfrm>
            <a:off x="418781" y="6009521"/>
            <a:ext cx="8286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Ramon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1 Martínez L, </a:t>
            </a:r>
            <a:r>
              <a:rPr lang="es-AR" dirty="0" err="1" smtClean="0"/>
              <a:t>Vilata</a:t>
            </a:r>
            <a:r>
              <a:rPr lang="es-AR" dirty="0" smtClean="0"/>
              <a:t> JJ. Liquen plano. </a:t>
            </a:r>
            <a:r>
              <a:rPr lang="es-AR" dirty="0" err="1" smtClean="0"/>
              <a:t>Med</a:t>
            </a:r>
            <a:r>
              <a:rPr lang="es-AR" dirty="0" smtClean="0"/>
              <a:t> </a:t>
            </a:r>
            <a:r>
              <a:rPr lang="es-AR" dirty="0" err="1" smtClean="0"/>
              <a:t>Cutan</a:t>
            </a:r>
            <a:r>
              <a:rPr lang="es-AR" dirty="0" smtClean="0"/>
              <a:t> </a:t>
            </a:r>
            <a:r>
              <a:rPr lang="es-AR" dirty="0" err="1" smtClean="0"/>
              <a:t>Iber</a:t>
            </a:r>
            <a:r>
              <a:rPr lang="es-AR" dirty="0" smtClean="0"/>
              <a:t> </a:t>
            </a:r>
            <a:r>
              <a:rPr lang="es-AR" dirty="0" err="1" smtClean="0"/>
              <a:t>Lat</a:t>
            </a:r>
            <a:r>
              <a:rPr lang="es-AR" dirty="0" smtClean="0"/>
              <a:t> Am 2008; 36: 223-231.</a:t>
            </a:r>
          </a:p>
          <a:p>
            <a:r>
              <a:rPr lang="es-AR" dirty="0" smtClean="0"/>
              <a:t>2 Sánchez-Saldaña L, </a:t>
            </a:r>
            <a:r>
              <a:rPr lang="es-AR" dirty="0" err="1" smtClean="0"/>
              <a:t>Cabanillas</a:t>
            </a:r>
            <a:r>
              <a:rPr lang="es-AR" dirty="0" smtClean="0"/>
              <a:t>-Becerra JJ, Ponce-Rodríguez MS y col. Liquen plano. </a:t>
            </a:r>
            <a:r>
              <a:rPr lang="es-AR" dirty="0" err="1" smtClean="0"/>
              <a:t>Dermatol</a:t>
            </a:r>
            <a:r>
              <a:rPr lang="es-AR" dirty="0" smtClean="0"/>
              <a:t> Perú 2011; 21: 27-44.</a:t>
            </a:r>
          </a:p>
          <a:p>
            <a:r>
              <a:rPr lang="es-AR" dirty="0" smtClean="0"/>
              <a:t>3 </a:t>
            </a:r>
            <a:r>
              <a:rPr lang="es-AR" dirty="0" err="1" smtClean="0"/>
              <a:t>Ustatine</a:t>
            </a:r>
            <a:r>
              <a:rPr lang="es-AR" dirty="0" smtClean="0"/>
              <a:t> RP, </a:t>
            </a:r>
            <a:r>
              <a:rPr lang="es-AR" dirty="0" err="1" smtClean="0"/>
              <a:t>Tinitigan</a:t>
            </a:r>
            <a:r>
              <a:rPr lang="es-AR" dirty="0" smtClean="0"/>
              <a:t> M. Diagnosis and </a:t>
            </a:r>
            <a:r>
              <a:rPr lang="es-AR" dirty="0" err="1" smtClean="0"/>
              <a:t>treatment</a:t>
            </a:r>
            <a:r>
              <a:rPr lang="es-AR" dirty="0" smtClean="0"/>
              <a:t> of </a:t>
            </a:r>
            <a:r>
              <a:rPr lang="es-AR" dirty="0" err="1" smtClean="0"/>
              <a:t>lichen</a:t>
            </a:r>
            <a:r>
              <a:rPr lang="es-AR" dirty="0" smtClean="0"/>
              <a:t> </a:t>
            </a:r>
            <a:r>
              <a:rPr lang="es-AR" dirty="0" err="1" smtClean="0"/>
              <a:t>planus</a:t>
            </a:r>
            <a:r>
              <a:rPr lang="es-AR" dirty="0" smtClean="0"/>
              <a:t>. Am </a:t>
            </a:r>
            <a:r>
              <a:rPr lang="es-AR" dirty="0" err="1" smtClean="0"/>
              <a:t>Fam</a:t>
            </a:r>
            <a:r>
              <a:rPr lang="es-AR" dirty="0" smtClean="0"/>
              <a:t> </a:t>
            </a:r>
            <a:r>
              <a:rPr lang="es-AR" dirty="0" err="1" smtClean="0"/>
              <a:t>Physician</a:t>
            </a:r>
            <a:r>
              <a:rPr lang="es-AR" dirty="0" smtClean="0"/>
              <a:t> 2011; 84: 53-60.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Bibliografía  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6300192" y="332656"/>
            <a:ext cx="2156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400" dirty="0" err="1">
                <a:solidFill>
                  <a:prstClr val="white"/>
                </a:solidFill>
              </a:rPr>
              <a:t>Liquen</a:t>
            </a:r>
            <a:r>
              <a:rPr lang="en-US" sz="1400" dirty="0">
                <a:solidFill>
                  <a:prstClr val="white"/>
                </a:solidFill>
              </a:rPr>
              <a:t> Plano y </a:t>
            </a:r>
            <a:r>
              <a:rPr lang="en-US" sz="1400" dirty="0" err="1">
                <a:solidFill>
                  <a:prstClr val="white"/>
                </a:solidFill>
              </a:rPr>
              <a:t>Embarazo</a:t>
            </a:r>
            <a:endParaRPr lang="es-AR" sz="1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827868" y="6021288"/>
            <a:ext cx="34882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HMI Ramon </a:t>
            </a:r>
            <a:r>
              <a:rPr lang="en-US" sz="1400" dirty="0" err="1"/>
              <a:t>Sardá</a:t>
            </a:r>
            <a:r>
              <a:rPr lang="en-US" sz="1400" dirty="0"/>
              <a:t>  -  </a:t>
            </a:r>
            <a:r>
              <a:rPr lang="en-US" sz="1400" dirty="0" err="1"/>
              <a:t>Dra</a:t>
            </a:r>
            <a:r>
              <a:rPr lang="en-US" sz="1400" dirty="0"/>
              <a:t>. Carolina Pereira</a:t>
            </a:r>
            <a:endParaRPr lang="es-A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/>
            </a:r>
            <a:br>
              <a:rPr dirty="0" smtClean="0"/>
            </a:br>
            <a:r>
              <a:rPr lang="en-US" dirty="0"/>
              <a:t/>
            </a:r>
            <a:br>
              <a:rPr lang="en-US" dirty="0"/>
            </a:br>
            <a:r>
              <a:rPr dirty="0" err="1" smtClean="0"/>
              <a:t>Muchas</a:t>
            </a:r>
            <a:r>
              <a:rPr dirty="0" smtClean="0"/>
              <a:t> Gracias</a:t>
            </a:r>
            <a:r>
              <a:rPr lang="es-AR" dirty="0" smtClean="0"/>
              <a:t>…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1429489" y="5944906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E-mail: ncpereira@intramed.net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1691680" y="1556792"/>
            <a:ext cx="7344816" cy="324036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Liquen</a:t>
            </a:r>
            <a:r>
              <a:rPr 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Plano y </a:t>
            </a:r>
            <a:r>
              <a:rPr lang="en-US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Embarazo</a:t>
            </a:r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Carolina </a:t>
            </a:r>
            <a:r>
              <a:rPr lang="en-US" sz="2000" dirty="0"/>
              <a:t>Pereira; </a:t>
            </a:r>
            <a:r>
              <a:rPr lang="en-US" sz="2000" dirty="0" err="1"/>
              <a:t>Eliana</a:t>
            </a:r>
            <a:r>
              <a:rPr lang="en-US" sz="2000" dirty="0"/>
              <a:t> </a:t>
            </a:r>
            <a:r>
              <a:rPr lang="en-US" sz="2000" dirty="0" err="1"/>
              <a:t>López</a:t>
            </a:r>
            <a:r>
              <a:rPr lang="en-US" sz="2000" dirty="0"/>
              <a:t>; Lidia E Valle; Daniel </a:t>
            </a:r>
            <a:r>
              <a:rPr lang="en-US" sz="2000" dirty="0" err="1"/>
              <a:t>Navacchia</a:t>
            </a:r>
            <a:endParaRPr lang="es-A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608</Words>
  <Application>Microsoft Office PowerPoint</Application>
  <PresentationFormat>Presentación en pantalla (4:3)</PresentationFormat>
  <Paragraphs>88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Papel</vt:lpstr>
      <vt:lpstr>Hospital Materno Infantil Ramón Sardá  </vt:lpstr>
      <vt:lpstr>Presentación de PowerPoint</vt:lpstr>
      <vt:lpstr>Caso clínico</vt:lpstr>
      <vt:lpstr>Motivo de consulta</vt:lpstr>
      <vt:lpstr>Motivo de consulta </vt:lpstr>
      <vt:lpstr>Diagnósticos Diferenciales</vt:lpstr>
      <vt:lpstr>Estudios solicitados</vt:lpstr>
      <vt:lpstr>Histopatología: 64058 </vt:lpstr>
      <vt:lpstr>Histopatología:  64058 </vt:lpstr>
      <vt:lpstr>Histopatología:  64058 </vt:lpstr>
      <vt:lpstr>Histopatología:  64058 </vt:lpstr>
      <vt:lpstr>Diagnóstico</vt:lpstr>
      <vt:lpstr>Conducta </vt:lpstr>
      <vt:lpstr>Interés del caso </vt:lpstr>
      <vt:lpstr>Bibliografía  </vt:lpstr>
      <vt:lpstr>  Muchas Gracias…</vt:lpstr>
    </vt:vector>
  </TitlesOfParts>
  <Company>Windows XP Colossus Edition 2 Reloaded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Municipal Ciudad de Boulogne</dc:title>
  <dc:creator>Colossus User</dc:creator>
  <cp:lastModifiedBy>Lidia</cp:lastModifiedBy>
  <cp:revision>63</cp:revision>
  <dcterms:created xsi:type="dcterms:W3CDTF">2013-10-23T00:47:48Z</dcterms:created>
  <dcterms:modified xsi:type="dcterms:W3CDTF">2018-08-20T21:39:00Z</dcterms:modified>
</cp:coreProperties>
</file>